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91" r:id="rId2"/>
    <p:sldId id="288" r:id="rId3"/>
    <p:sldId id="286" r:id="rId4"/>
    <p:sldId id="287" r:id="rId5"/>
    <p:sldId id="284" r:id="rId6"/>
    <p:sldId id="292" r:id="rId7"/>
    <p:sldId id="289" r:id="rId8"/>
    <p:sldId id="290" r:id="rId9"/>
  </p:sldIdLst>
  <p:sldSz cx="9144000" cy="6858000" type="screen4x3"/>
  <p:notesSz cx="6858000" cy="9144000"/>
  <p:embeddedFontLst>
    <p:embeddedFont>
      <p:font typeface="HY헤드라인M" pitchFamily="18" charset="-127"/>
      <p:regular r:id="rId11"/>
    </p:embeddedFont>
    <p:embeddedFont>
      <p:font typeface="맑은 고딕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3C47"/>
    <a:srgbClr val="680000"/>
    <a:srgbClr val="7E0000"/>
    <a:srgbClr val="8A0000"/>
    <a:srgbClr val="820000"/>
    <a:srgbClr val="960000"/>
    <a:srgbClr val="D57F0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009" autoAdjust="0"/>
    <p:restoredTop sz="94241" autoAdjust="0"/>
  </p:normalViewPr>
  <p:slideViewPr>
    <p:cSldViewPr>
      <p:cViewPr varScale="1">
        <p:scale>
          <a:sx n="114" d="100"/>
          <a:sy n="114" d="100"/>
        </p:scale>
        <p:origin x="-167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9AE403-E154-4862-B7CB-D85C33D22267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3C4101C3-178D-4D90-B84C-E0016EF2F1D3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산업용 로봇</a:t>
          </a:r>
        </a:p>
      </dgm:t>
    </dgm:pt>
    <dgm:pt modelId="{CAC61A79-1C4A-45C3-8BC6-9B8166A13F9D}" type="parTrans" cxnId="{60FE94AA-752E-4E12-A342-E2FF2F7149DD}">
      <dgm:prSet/>
      <dgm:spPr/>
      <dgm:t>
        <a:bodyPr/>
        <a:lstStyle/>
        <a:p>
          <a:pPr latinLnBrk="1"/>
          <a:endParaRPr lang="ko-KR" altLang="en-US" sz="1600"/>
        </a:p>
      </dgm:t>
    </dgm:pt>
    <dgm:pt modelId="{50BB264D-4017-4869-BB0D-63FF5C734457}" type="sibTrans" cxnId="{60FE94AA-752E-4E12-A342-E2FF2F7149DD}">
      <dgm:prSet/>
      <dgm:spPr/>
      <dgm:t>
        <a:bodyPr/>
        <a:lstStyle/>
        <a:p>
          <a:pPr latinLnBrk="1"/>
          <a:endParaRPr lang="ko-KR" altLang="en-US" sz="1600"/>
        </a:p>
      </dgm:t>
    </dgm:pt>
    <dgm:pt modelId="{ABE432C0-64A3-434D-8AEA-7C7940D6F7CF}">
      <dgm:prSet phldrT="[텍스트]" custT="1"/>
      <dgm:spPr/>
      <dgm:t>
        <a:bodyPr/>
        <a:lstStyle/>
        <a:p>
          <a:pPr latinLnBrk="1"/>
          <a:r>
            <a:rPr lang="ko-KR" altLang="en-US" sz="1200" dirty="0" err="1"/>
            <a:t>소품종</a:t>
          </a:r>
          <a:r>
            <a:rPr lang="ko-KR" altLang="en-US" sz="1200" dirty="0"/>
            <a:t> 대량생산</a:t>
          </a:r>
        </a:p>
      </dgm:t>
    </dgm:pt>
    <dgm:pt modelId="{CC0016CF-F27B-48EB-A5B0-9768335F73CD}" type="parTrans" cxnId="{6799C7FA-B85E-4737-BDC2-43C8D0047A23}">
      <dgm:prSet/>
      <dgm:spPr/>
      <dgm:t>
        <a:bodyPr/>
        <a:lstStyle/>
        <a:p>
          <a:pPr latinLnBrk="1"/>
          <a:endParaRPr lang="ko-KR" altLang="en-US" sz="1600"/>
        </a:p>
      </dgm:t>
    </dgm:pt>
    <dgm:pt modelId="{54479EBB-7139-4824-9BD7-C022A2B8B378}" type="sibTrans" cxnId="{6799C7FA-B85E-4737-BDC2-43C8D0047A23}">
      <dgm:prSet/>
      <dgm:spPr/>
      <dgm:t>
        <a:bodyPr/>
        <a:lstStyle/>
        <a:p>
          <a:pPr latinLnBrk="1"/>
          <a:endParaRPr lang="ko-KR" altLang="en-US" sz="1600"/>
        </a:p>
      </dgm:t>
    </dgm:pt>
    <dgm:pt modelId="{A4961E3F-9E90-49DC-B4C2-C91B527176DC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초기 투자비용이 비쌈</a:t>
          </a:r>
        </a:p>
      </dgm:t>
    </dgm:pt>
    <dgm:pt modelId="{10D43764-7E31-4CE9-8FAE-260C8D9FA671}" type="parTrans" cxnId="{DD1E5BE0-B453-40FD-9E16-914EFED40A5E}">
      <dgm:prSet/>
      <dgm:spPr/>
      <dgm:t>
        <a:bodyPr/>
        <a:lstStyle/>
        <a:p>
          <a:pPr latinLnBrk="1"/>
          <a:endParaRPr lang="ko-KR" altLang="en-US" sz="1600"/>
        </a:p>
      </dgm:t>
    </dgm:pt>
    <dgm:pt modelId="{E1D40606-529E-4E6C-9780-20A2B948B703}" type="sibTrans" cxnId="{DD1E5BE0-B453-40FD-9E16-914EFED40A5E}">
      <dgm:prSet/>
      <dgm:spPr/>
      <dgm:t>
        <a:bodyPr/>
        <a:lstStyle/>
        <a:p>
          <a:pPr latinLnBrk="1"/>
          <a:endParaRPr lang="ko-KR" altLang="en-US" sz="1600"/>
        </a:p>
      </dgm:t>
    </dgm:pt>
    <dgm:pt modelId="{A82B3766-7308-4BF9-8075-D9F918A60D15}">
      <dgm:prSet phldrT="[텍스트]" custT="1"/>
      <dgm:spPr/>
      <dgm:t>
        <a:bodyPr/>
        <a:lstStyle/>
        <a:p>
          <a:pPr latinLnBrk="1"/>
          <a:r>
            <a:rPr lang="ko-KR" altLang="en-US" sz="1400" dirty="0"/>
            <a:t>협업 로봇</a:t>
          </a:r>
          <a:r>
            <a:rPr lang="en-US" altLang="ko-KR" sz="1400" dirty="0"/>
            <a:t>(</a:t>
          </a:r>
          <a:r>
            <a:rPr lang="en-US" altLang="ko-KR" sz="1400" dirty="0" err="1"/>
            <a:t>Cobot</a:t>
          </a:r>
          <a:r>
            <a:rPr lang="en-US" altLang="ko-KR" sz="1400" dirty="0"/>
            <a:t>)</a:t>
          </a:r>
          <a:endParaRPr lang="ko-KR" altLang="en-US" sz="1400" dirty="0"/>
        </a:p>
      </dgm:t>
    </dgm:pt>
    <dgm:pt modelId="{08E1A6D3-C1C2-43E3-BF0D-6442F8E5C622}" type="parTrans" cxnId="{437BAE82-A9BF-448E-BA8C-14C913A4E519}">
      <dgm:prSet/>
      <dgm:spPr/>
      <dgm:t>
        <a:bodyPr/>
        <a:lstStyle/>
        <a:p>
          <a:pPr latinLnBrk="1"/>
          <a:endParaRPr lang="ko-KR" altLang="en-US" sz="1600"/>
        </a:p>
      </dgm:t>
    </dgm:pt>
    <dgm:pt modelId="{01E685D9-22E9-446B-8C42-029173613414}" type="sibTrans" cxnId="{437BAE82-A9BF-448E-BA8C-14C913A4E519}">
      <dgm:prSet/>
      <dgm:spPr/>
      <dgm:t>
        <a:bodyPr/>
        <a:lstStyle/>
        <a:p>
          <a:pPr latinLnBrk="1"/>
          <a:endParaRPr lang="ko-KR" altLang="en-US" sz="1600"/>
        </a:p>
      </dgm:t>
    </dgm:pt>
    <dgm:pt modelId="{B6676087-1AE0-4976-8DB9-D5A986E5771D}">
      <dgm:prSet phldrT="[텍스트]" custT="1"/>
      <dgm:spPr/>
      <dgm:t>
        <a:bodyPr/>
        <a:lstStyle/>
        <a:p>
          <a:pPr latinLnBrk="1"/>
          <a:r>
            <a:rPr lang="ko-KR" altLang="en-US" sz="1200" dirty="0"/>
            <a:t>다품종 소량생산</a:t>
          </a:r>
        </a:p>
      </dgm:t>
    </dgm:pt>
    <dgm:pt modelId="{E15ECE7E-6635-4AE6-81B5-5216A403B0C0}" type="parTrans" cxnId="{93C19996-07DE-45E1-BAD4-25EF248DDAF9}">
      <dgm:prSet/>
      <dgm:spPr/>
      <dgm:t>
        <a:bodyPr/>
        <a:lstStyle/>
        <a:p>
          <a:pPr latinLnBrk="1"/>
          <a:endParaRPr lang="ko-KR" altLang="en-US" sz="1600"/>
        </a:p>
      </dgm:t>
    </dgm:pt>
    <dgm:pt modelId="{CD1639BA-BE67-4E45-9666-8A1BACE76601}" type="sibTrans" cxnId="{93C19996-07DE-45E1-BAD4-25EF248DDAF9}">
      <dgm:prSet/>
      <dgm:spPr/>
      <dgm:t>
        <a:bodyPr/>
        <a:lstStyle/>
        <a:p>
          <a:pPr latinLnBrk="1"/>
          <a:endParaRPr lang="ko-KR" altLang="en-US" sz="1600"/>
        </a:p>
      </dgm:t>
    </dgm:pt>
    <dgm:pt modelId="{9899A8E6-5B34-4157-8327-D9D85C8EB1B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초기 투자비용이 저렴</a:t>
          </a:r>
        </a:p>
      </dgm:t>
    </dgm:pt>
    <dgm:pt modelId="{7A3CCEB5-0142-4103-9408-345ABF193F95}" type="parTrans" cxnId="{E7FDEAC1-26E6-4BB6-88F0-C5FDA487D922}">
      <dgm:prSet/>
      <dgm:spPr/>
      <dgm:t>
        <a:bodyPr/>
        <a:lstStyle/>
        <a:p>
          <a:pPr latinLnBrk="1"/>
          <a:endParaRPr lang="ko-KR" altLang="en-US" sz="1600"/>
        </a:p>
      </dgm:t>
    </dgm:pt>
    <dgm:pt modelId="{D8D950B9-4217-40C7-B2C7-839E24DCEAFF}" type="sibTrans" cxnId="{E7FDEAC1-26E6-4BB6-88F0-C5FDA487D922}">
      <dgm:prSet/>
      <dgm:spPr/>
      <dgm:t>
        <a:bodyPr/>
        <a:lstStyle/>
        <a:p>
          <a:pPr latinLnBrk="1"/>
          <a:endParaRPr lang="ko-KR" altLang="en-US" sz="1600"/>
        </a:p>
      </dgm:t>
    </dgm:pt>
    <dgm:pt modelId="{9D15E398-8B40-407B-9B2B-5BC661D1582E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적응성</a:t>
          </a:r>
          <a:r>
            <a:rPr lang="en-US" altLang="ko-KR" sz="1200" dirty="0"/>
            <a:t>, </a:t>
          </a:r>
          <a:r>
            <a:rPr lang="ko-KR" altLang="en-US" sz="1200" dirty="0" err="1"/>
            <a:t>융퉁성이</a:t>
          </a:r>
          <a:r>
            <a:rPr lang="ko-KR" altLang="en-US" sz="1200" dirty="0"/>
            <a:t> 없음</a:t>
          </a:r>
        </a:p>
      </dgm:t>
    </dgm:pt>
    <dgm:pt modelId="{C68FB18B-FA81-4D37-81A0-745CBF3B3BCA}" type="parTrans" cxnId="{575F1EDC-20D9-4FF8-B7B8-C62AB0A6E3A5}">
      <dgm:prSet/>
      <dgm:spPr/>
      <dgm:t>
        <a:bodyPr/>
        <a:lstStyle/>
        <a:p>
          <a:pPr latinLnBrk="1"/>
          <a:endParaRPr lang="ko-KR" altLang="en-US" sz="1600"/>
        </a:p>
      </dgm:t>
    </dgm:pt>
    <dgm:pt modelId="{D3046261-1A82-4448-950D-BB7AF0F7DF44}" type="sibTrans" cxnId="{575F1EDC-20D9-4FF8-B7B8-C62AB0A6E3A5}">
      <dgm:prSet/>
      <dgm:spPr/>
      <dgm:t>
        <a:bodyPr/>
        <a:lstStyle/>
        <a:p>
          <a:pPr latinLnBrk="1"/>
          <a:endParaRPr lang="ko-KR" altLang="en-US" sz="1600"/>
        </a:p>
      </dgm:t>
    </dgm:pt>
    <dgm:pt modelId="{345178EE-C363-4217-9838-7819CC0EC852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작업 준비시간이 오래 걸림</a:t>
          </a:r>
        </a:p>
      </dgm:t>
    </dgm:pt>
    <dgm:pt modelId="{D2ED80D2-5D64-4EB6-B086-7D8F3D3BD9B7}" type="parTrans" cxnId="{02679C49-6DE1-4889-A005-C17FC4BFBB00}">
      <dgm:prSet/>
      <dgm:spPr/>
      <dgm:t>
        <a:bodyPr/>
        <a:lstStyle/>
        <a:p>
          <a:pPr latinLnBrk="1"/>
          <a:endParaRPr lang="ko-KR" altLang="en-US" sz="1600"/>
        </a:p>
      </dgm:t>
    </dgm:pt>
    <dgm:pt modelId="{7CC950AF-C945-44B8-B738-671D03061A75}" type="sibTrans" cxnId="{02679C49-6DE1-4889-A005-C17FC4BFBB00}">
      <dgm:prSet/>
      <dgm:spPr/>
      <dgm:t>
        <a:bodyPr/>
        <a:lstStyle/>
        <a:p>
          <a:pPr latinLnBrk="1"/>
          <a:endParaRPr lang="ko-KR" altLang="en-US" sz="1600"/>
        </a:p>
      </dgm:t>
    </dgm:pt>
    <dgm:pt modelId="{9A63FB1E-AE6F-45CF-B7F5-20A67B6DC86A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작업의 유연성</a:t>
          </a:r>
        </a:p>
      </dgm:t>
    </dgm:pt>
    <dgm:pt modelId="{5B102A07-803D-445D-BAD5-47584B0869DF}" type="parTrans" cxnId="{684B15D3-E635-4AAA-BE77-AF1E0FFE949E}">
      <dgm:prSet/>
      <dgm:spPr/>
      <dgm:t>
        <a:bodyPr/>
        <a:lstStyle/>
        <a:p>
          <a:pPr latinLnBrk="1"/>
          <a:endParaRPr lang="ko-KR" altLang="en-US" sz="1600"/>
        </a:p>
      </dgm:t>
    </dgm:pt>
    <dgm:pt modelId="{D60104B9-94FE-4E4D-A28A-26B50C5C4C2F}" type="sibTrans" cxnId="{684B15D3-E635-4AAA-BE77-AF1E0FFE949E}">
      <dgm:prSet/>
      <dgm:spPr/>
      <dgm:t>
        <a:bodyPr/>
        <a:lstStyle/>
        <a:p>
          <a:pPr latinLnBrk="1"/>
          <a:endParaRPr lang="ko-KR" altLang="en-US" sz="1600"/>
        </a:p>
      </dgm:t>
    </dgm:pt>
    <dgm:pt modelId="{C5630650-9D68-4158-B28C-AFD092CF00BA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작업 준비시간이 짧음</a:t>
          </a:r>
        </a:p>
      </dgm:t>
    </dgm:pt>
    <dgm:pt modelId="{67CA0EE9-783B-47C7-B2CD-D298F70A58FC}" type="parTrans" cxnId="{67D0ABA8-2E1F-4F07-AD85-0D1BD3E829D9}">
      <dgm:prSet/>
      <dgm:spPr/>
      <dgm:t>
        <a:bodyPr/>
        <a:lstStyle/>
        <a:p>
          <a:pPr latinLnBrk="1"/>
          <a:endParaRPr lang="ko-KR" altLang="en-US" sz="1600"/>
        </a:p>
      </dgm:t>
    </dgm:pt>
    <dgm:pt modelId="{C1B3D43B-49F9-4210-9BF9-01D512237449}" type="sibTrans" cxnId="{67D0ABA8-2E1F-4F07-AD85-0D1BD3E829D9}">
      <dgm:prSet/>
      <dgm:spPr/>
      <dgm:t>
        <a:bodyPr/>
        <a:lstStyle/>
        <a:p>
          <a:pPr latinLnBrk="1"/>
          <a:endParaRPr lang="ko-KR" altLang="en-US" sz="1600"/>
        </a:p>
      </dgm:t>
    </dgm:pt>
    <dgm:pt modelId="{6135A1EB-B7A8-4FF4-BB13-7258709A9AE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자동차 공장</a:t>
          </a:r>
        </a:p>
      </dgm:t>
    </dgm:pt>
    <dgm:pt modelId="{97920771-B23F-4240-AB1E-00D8A3A739B2}" type="parTrans" cxnId="{C515EB4E-55AD-40E9-916F-D3C1B866B964}">
      <dgm:prSet/>
      <dgm:spPr/>
      <dgm:t>
        <a:bodyPr/>
        <a:lstStyle/>
        <a:p>
          <a:pPr latinLnBrk="1"/>
          <a:endParaRPr lang="ko-KR" altLang="en-US"/>
        </a:p>
      </dgm:t>
    </dgm:pt>
    <dgm:pt modelId="{844D715C-E219-416F-BDA5-8F5EA79AA73F}" type="sibTrans" cxnId="{C515EB4E-55AD-40E9-916F-D3C1B866B964}">
      <dgm:prSet/>
      <dgm:spPr/>
      <dgm:t>
        <a:bodyPr/>
        <a:lstStyle/>
        <a:p>
          <a:pPr latinLnBrk="1"/>
          <a:endParaRPr lang="ko-KR" altLang="en-US"/>
        </a:p>
      </dgm:t>
    </dgm:pt>
    <dgm:pt modelId="{4CA93D34-C574-4ED7-9285-6351F50C3DF1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소규모 제작 업체</a:t>
          </a:r>
        </a:p>
      </dgm:t>
    </dgm:pt>
    <dgm:pt modelId="{8D090986-A0E1-4BA6-84A6-9AD9C2348E59}" type="parTrans" cxnId="{2E810A55-2422-4C9D-918B-0FEC59DE728D}">
      <dgm:prSet/>
      <dgm:spPr/>
      <dgm:t>
        <a:bodyPr/>
        <a:lstStyle/>
        <a:p>
          <a:pPr latinLnBrk="1"/>
          <a:endParaRPr lang="ko-KR" altLang="en-US"/>
        </a:p>
      </dgm:t>
    </dgm:pt>
    <dgm:pt modelId="{A83259AF-58F2-4A3D-8A44-BAFB566A8AF3}" type="sibTrans" cxnId="{2E810A55-2422-4C9D-918B-0FEC59DE728D}">
      <dgm:prSet/>
      <dgm:spPr/>
      <dgm:t>
        <a:bodyPr/>
        <a:lstStyle/>
        <a:p>
          <a:pPr latinLnBrk="1"/>
          <a:endParaRPr lang="ko-KR" altLang="en-US"/>
        </a:p>
      </dgm:t>
    </dgm:pt>
    <dgm:pt modelId="{629DC610-81FF-4821-9499-FECE28F3DC91}" type="pres">
      <dgm:prSet presAssocID="{5F9AE403-E154-4862-B7CB-D85C33D2226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3D95CE-E7CB-4361-A07C-0FD82A830673}" type="pres">
      <dgm:prSet presAssocID="{3C4101C3-178D-4D90-B84C-E0016EF2F1D3}" presName="composite" presStyleCnt="0"/>
      <dgm:spPr/>
    </dgm:pt>
    <dgm:pt modelId="{E7B1D6BD-E083-4617-947D-39F918B50D58}" type="pres">
      <dgm:prSet presAssocID="{3C4101C3-178D-4D90-B84C-E0016EF2F1D3}" presName="parTx" presStyleLbl="alignNode1" presStyleIdx="0" presStyleCnt="2" custScaleY="71366" custLinFactNeighborY="-166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061D02-25E0-4FF0-BBA8-80155CB1B47E}" type="pres">
      <dgm:prSet presAssocID="{3C4101C3-178D-4D90-B84C-E0016EF2F1D3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E4DCF6-05B9-419A-98D8-ACAE71F0BD5A}" type="pres">
      <dgm:prSet presAssocID="{50BB264D-4017-4869-BB0D-63FF5C734457}" presName="space" presStyleCnt="0"/>
      <dgm:spPr/>
    </dgm:pt>
    <dgm:pt modelId="{4C6EF439-DAC3-4273-80A3-4A38746BE9E4}" type="pres">
      <dgm:prSet presAssocID="{A82B3766-7308-4BF9-8075-D9F918A60D15}" presName="composite" presStyleCnt="0"/>
      <dgm:spPr/>
    </dgm:pt>
    <dgm:pt modelId="{6029868F-95A5-4FB9-BF21-C371869E0656}" type="pres">
      <dgm:prSet presAssocID="{A82B3766-7308-4BF9-8075-D9F918A60D15}" presName="parTx" presStyleLbl="alignNode1" presStyleIdx="1" presStyleCnt="2" custScaleY="71366" custLinFactNeighborX="-3310" custLinFactNeighborY="-1659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EC9132-5DEC-4980-92D0-997E155B521D}" type="pres">
      <dgm:prSet presAssocID="{A82B3766-7308-4BF9-8075-D9F918A60D15}" presName="desTx" presStyleLbl="alignAccFollowNode1" presStyleIdx="1" presStyleCnt="2" custLinFactNeighborX="-33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7FDEAC1-26E6-4BB6-88F0-C5FDA487D922}" srcId="{A82B3766-7308-4BF9-8075-D9F918A60D15}" destId="{9899A8E6-5B34-4157-8327-D9D85C8EB1BB}" srcOrd="1" destOrd="0" parTransId="{7A3CCEB5-0142-4103-9408-345ABF193F95}" sibTransId="{D8D950B9-4217-40C7-B2C7-839E24DCEAFF}"/>
    <dgm:cxn modelId="{6799C7FA-B85E-4737-BDC2-43C8D0047A23}" srcId="{3C4101C3-178D-4D90-B84C-E0016EF2F1D3}" destId="{ABE432C0-64A3-434D-8AEA-7C7940D6F7CF}" srcOrd="0" destOrd="0" parTransId="{CC0016CF-F27B-48EB-A5B0-9768335F73CD}" sibTransId="{54479EBB-7139-4824-9BD7-C022A2B8B378}"/>
    <dgm:cxn modelId="{E4246F30-472E-47AE-B78B-DBB603D92E9E}" type="presOf" srcId="{4CA93D34-C574-4ED7-9285-6351F50C3DF1}" destId="{4DEC9132-5DEC-4980-92D0-997E155B521D}" srcOrd="0" destOrd="4" presId="urn:microsoft.com/office/officeart/2005/8/layout/hList1"/>
    <dgm:cxn modelId="{1FA8CD31-208E-47A1-BCB9-5A0FB7CC2377}" type="presOf" srcId="{A82B3766-7308-4BF9-8075-D9F918A60D15}" destId="{6029868F-95A5-4FB9-BF21-C371869E0656}" srcOrd="0" destOrd="0" presId="urn:microsoft.com/office/officeart/2005/8/layout/hList1"/>
    <dgm:cxn modelId="{93C19996-07DE-45E1-BAD4-25EF248DDAF9}" srcId="{A82B3766-7308-4BF9-8075-D9F918A60D15}" destId="{B6676087-1AE0-4976-8DB9-D5A986E5771D}" srcOrd="0" destOrd="0" parTransId="{E15ECE7E-6635-4AE6-81B5-5216A403B0C0}" sibTransId="{CD1639BA-BE67-4E45-9666-8A1BACE76601}"/>
    <dgm:cxn modelId="{DD1E5BE0-B453-40FD-9E16-914EFED40A5E}" srcId="{3C4101C3-178D-4D90-B84C-E0016EF2F1D3}" destId="{A4961E3F-9E90-49DC-B4C2-C91B527176DC}" srcOrd="1" destOrd="0" parTransId="{10D43764-7E31-4CE9-8FAE-260C8D9FA671}" sibTransId="{E1D40606-529E-4E6C-9780-20A2B948B703}"/>
    <dgm:cxn modelId="{2E810A55-2422-4C9D-918B-0FEC59DE728D}" srcId="{A82B3766-7308-4BF9-8075-D9F918A60D15}" destId="{4CA93D34-C574-4ED7-9285-6351F50C3DF1}" srcOrd="4" destOrd="0" parTransId="{8D090986-A0E1-4BA6-84A6-9AD9C2348E59}" sibTransId="{A83259AF-58F2-4A3D-8A44-BAFB566A8AF3}"/>
    <dgm:cxn modelId="{B14F12F5-EAD7-478A-8E25-20A70A68528B}" type="presOf" srcId="{9899A8E6-5B34-4157-8327-D9D85C8EB1BB}" destId="{4DEC9132-5DEC-4980-92D0-997E155B521D}" srcOrd="0" destOrd="1" presId="urn:microsoft.com/office/officeart/2005/8/layout/hList1"/>
    <dgm:cxn modelId="{204F4796-A80C-4C87-AD68-5C8E75117531}" type="presOf" srcId="{9D15E398-8B40-407B-9B2B-5BC661D1582E}" destId="{D4061D02-25E0-4FF0-BBA8-80155CB1B47E}" srcOrd="0" destOrd="2" presId="urn:microsoft.com/office/officeart/2005/8/layout/hList1"/>
    <dgm:cxn modelId="{A0048517-8289-4DF3-BC7B-B641E54CBECC}" type="presOf" srcId="{A4961E3F-9E90-49DC-B4C2-C91B527176DC}" destId="{D4061D02-25E0-4FF0-BBA8-80155CB1B47E}" srcOrd="0" destOrd="1" presId="urn:microsoft.com/office/officeart/2005/8/layout/hList1"/>
    <dgm:cxn modelId="{60FE94AA-752E-4E12-A342-E2FF2F7149DD}" srcId="{5F9AE403-E154-4862-B7CB-D85C33D22267}" destId="{3C4101C3-178D-4D90-B84C-E0016EF2F1D3}" srcOrd="0" destOrd="0" parTransId="{CAC61A79-1C4A-45C3-8BC6-9B8166A13F9D}" sibTransId="{50BB264D-4017-4869-BB0D-63FF5C734457}"/>
    <dgm:cxn modelId="{0BC6A3B0-3ECD-43C5-BAAC-FEB19CE7D046}" type="presOf" srcId="{3C4101C3-178D-4D90-B84C-E0016EF2F1D3}" destId="{E7B1D6BD-E083-4617-947D-39F918B50D58}" srcOrd="0" destOrd="0" presId="urn:microsoft.com/office/officeart/2005/8/layout/hList1"/>
    <dgm:cxn modelId="{C515EB4E-55AD-40E9-916F-D3C1B866B964}" srcId="{3C4101C3-178D-4D90-B84C-E0016EF2F1D3}" destId="{6135A1EB-B7A8-4FF4-BB13-7258709A9AEB}" srcOrd="4" destOrd="0" parTransId="{97920771-B23F-4240-AB1E-00D8A3A739B2}" sibTransId="{844D715C-E219-416F-BDA5-8F5EA79AA73F}"/>
    <dgm:cxn modelId="{67D0ABA8-2E1F-4F07-AD85-0D1BD3E829D9}" srcId="{A82B3766-7308-4BF9-8075-D9F918A60D15}" destId="{C5630650-9D68-4158-B28C-AFD092CF00BA}" srcOrd="3" destOrd="0" parTransId="{67CA0EE9-783B-47C7-B2CD-D298F70A58FC}" sibTransId="{C1B3D43B-49F9-4210-9BF9-01D512237449}"/>
    <dgm:cxn modelId="{575F1EDC-20D9-4FF8-B7B8-C62AB0A6E3A5}" srcId="{3C4101C3-178D-4D90-B84C-E0016EF2F1D3}" destId="{9D15E398-8B40-407B-9B2B-5BC661D1582E}" srcOrd="2" destOrd="0" parTransId="{C68FB18B-FA81-4D37-81A0-745CBF3B3BCA}" sibTransId="{D3046261-1A82-4448-950D-BB7AF0F7DF44}"/>
    <dgm:cxn modelId="{93AA6D74-ABF9-45A9-864E-8BBF57A22851}" type="presOf" srcId="{B6676087-1AE0-4976-8DB9-D5A986E5771D}" destId="{4DEC9132-5DEC-4980-92D0-997E155B521D}" srcOrd="0" destOrd="0" presId="urn:microsoft.com/office/officeart/2005/8/layout/hList1"/>
    <dgm:cxn modelId="{F3F3AFDB-C35E-4259-80B2-F52E26DA3733}" type="presOf" srcId="{C5630650-9D68-4158-B28C-AFD092CF00BA}" destId="{4DEC9132-5DEC-4980-92D0-997E155B521D}" srcOrd="0" destOrd="3" presId="urn:microsoft.com/office/officeart/2005/8/layout/hList1"/>
    <dgm:cxn modelId="{091F9EF4-5143-4823-86A5-6DD031D53630}" type="presOf" srcId="{9A63FB1E-AE6F-45CF-B7F5-20A67B6DC86A}" destId="{4DEC9132-5DEC-4980-92D0-997E155B521D}" srcOrd="0" destOrd="2" presId="urn:microsoft.com/office/officeart/2005/8/layout/hList1"/>
    <dgm:cxn modelId="{BB0D023D-892F-45B6-A5C2-9BE0DF1596D2}" type="presOf" srcId="{5F9AE403-E154-4862-B7CB-D85C33D22267}" destId="{629DC610-81FF-4821-9499-FECE28F3DC91}" srcOrd="0" destOrd="0" presId="urn:microsoft.com/office/officeart/2005/8/layout/hList1"/>
    <dgm:cxn modelId="{A592A85A-A470-45F7-BA6A-D9CBFC560B96}" type="presOf" srcId="{345178EE-C363-4217-9838-7819CC0EC852}" destId="{D4061D02-25E0-4FF0-BBA8-80155CB1B47E}" srcOrd="0" destOrd="3" presId="urn:microsoft.com/office/officeart/2005/8/layout/hList1"/>
    <dgm:cxn modelId="{3A37583B-AEA6-4FF7-9A47-09D1EE7C122C}" type="presOf" srcId="{6135A1EB-B7A8-4FF4-BB13-7258709A9AEB}" destId="{D4061D02-25E0-4FF0-BBA8-80155CB1B47E}" srcOrd="0" destOrd="4" presId="urn:microsoft.com/office/officeart/2005/8/layout/hList1"/>
    <dgm:cxn modelId="{437BAE82-A9BF-448E-BA8C-14C913A4E519}" srcId="{5F9AE403-E154-4862-B7CB-D85C33D22267}" destId="{A82B3766-7308-4BF9-8075-D9F918A60D15}" srcOrd="1" destOrd="0" parTransId="{08E1A6D3-C1C2-43E3-BF0D-6442F8E5C622}" sibTransId="{01E685D9-22E9-446B-8C42-029173613414}"/>
    <dgm:cxn modelId="{684B15D3-E635-4AAA-BE77-AF1E0FFE949E}" srcId="{A82B3766-7308-4BF9-8075-D9F918A60D15}" destId="{9A63FB1E-AE6F-45CF-B7F5-20A67B6DC86A}" srcOrd="2" destOrd="0" parTransId="{5B102A07-803D-445D-BAD5-47584B0869DF}" sibTransId="{D60104B9-94FE-4E4D-A28A-26B50C5C4C2F}"/>
    <dgm:cxn modelId="{02679C49-6DE1-4889-A005-C17FC4BFBB00}" srcId="{3C4101C3-178D-4D90-B84C-E0016EF2F1D3}" destId="{345178EE-C363-4217-9838-7819CC0EC852}" srcOrd="3" destOrd="0" parTransId="{D2ED80D2-5D64-4EB6-B086-7D8F3D3BD9B7}" sibTransId="{7CC950AF-C945-44B8-B738-671D03061A75}"/>
    <dgm:cxn modelId="{48BFC94C-F62A-4BD7-B343-3E31690EEAAF}" type="presOf" srcId="{ABE432C0-64A3-434D-8AEA-7C7940D6F7CF}" destId="{D4061D02-25E0-4FF0-BBA8-80155CB1B47E}" srcOrd="0" destOrd="0" presId="urn:microsoft.com/office/officeart/2005/8/layout/hList1"/>
    <dgm:cxn modelId="{2CDDEEFD-679C-4EEC-8233-72CBAE13757F}" type="presParOf" srcId="{629DC610-81FF-4821-9499-FECE28F3DC91}" destId="{933D95CE-E7CB-4361-A07C-0FD82A830673}" srcOrd="0" destOrd="0" presId="urn:microsoft.com/office/officeart/2005/8/layout/hList1"/>
    <dgm:cxn modelId="{3F2C3147-0DED-472E-9F39-A0EB27E659EF}" type="presParOf" srcId="{933D95CE-E7CB-4361-A07C-0FD82A830673}" destId="{E7B1D6BD-E083-4617-947D-39F918B50D58}" srcOrd="0" destOrd="0" presId="urn:microsoft.com/office/officeart/2005/8/layout/hList1"/>
    <dgm:cxn modelId="{AB0E519B-3AE5-4E1F-9A96-ECEF1DD7EA1E}" type="presParOf" srcId="{933D95CE-E7CB-4361-A07C-0FD82A830673}" destId="{D4061D02-25E0-4FF0-BBA8-80155CB1B47E}" srcOrd="1" destOrd="0" presId="urn:microsoft.com/office/officeart/2005/8/layout/hList1"/>
    <dgm:cxn modelId="{625B4BFE-331B-4A0B-8328-D9B48ED0FFF4}" type="presParOf" srcId="{629DC610-81FF-4821-9499-FECE28F3DC91}" destId="{A5E4DCF6-05B9-419A-98D8-ACAE71F0BD5A}" srcOrd="1" destOrd="0" presId="urn:microsoft.com/office/officeart/2005/8/layout/hList1"/>
    <dgm:cxn modelId="{8F4ED795-1645-409B-9081-8BED99732177}" type="presParOf" srcId="{629DC610-81FF-4821-9499-FECE28F3DC91}" destId="{4C6EF439-DAC3-4273-80A3-4A38746BE9E4}" srcOrd="2" destOrd="0" presId="urn:microsoft.com/office/officeart/2005/8/layout/hList1"/>
    <dgm:cxn modelId="{D5CB7747-3377-427D-8846-EEFD646D6605}" type="presParOf" srcId="{4C6EF439-DAC3-4273-80A3-4A38746BE9E4}" destId="{6029868F-95A5-4FB9-BF21-C371869E0656}" srcOrd="0" destOrd="0" presId="urn:microsoft.com/office/officeart/2005/8/layout/hList1"/>
    <dgm:cxn modelId="{C1CA731B-03D0-4130-B1A2-A82F8007B8B9}" type="presParOf" srcId="{4C6EF439-DAC3-4273-80A3-4A38746BE9E4}" destId="{4DEC9132-5DEC-4980-92D0-997E155B521D}" srcOrd="1" destOrd="0" presId="urn:microsoft.com/office/officeart/2005/8/layout/hList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62996-385C-4912-B0E0-4F3E27E2C76F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A73EA-0969-4839-8F68-6792A44B58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90181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A73EA-0969-4839-8F68-6792A44B588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A73EA-0969-4839-8F68-6792A44B588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A73EA-0969-4839-8F68-6792A44B588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5769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지난</a:t>
            </a:r>
            <a:r>
              <a:rPr lang="ko-KR" altLang="en-US" baseline="0" dirty="0" smtClean="0"/>
              <a:t> 학기 협업로봇 테스트베드로 영상인식과 음성인식으로 작업지시를 내리는 기술을 개발 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저희는 선과 물체를 정확하게 인식하기 위해서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라이브러리로 미디언 필터와 </a:t>
            </a:r>
            <a:r>
              <a:rPr lang="ko-KR" altLang="en-US" dirty="0" err="1" smtClean="0"/>
              <a:t>허프만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필터등을</a:t>
            </a:r>
            <a:r>
              <a:rPr lang="ko-KR" altLang="en-US" dirty="0" smtClean="0"/>
              <a:t> 활용하였습니다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A73EA-0969-4839-8F68-6792A44B588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0FF3C-9255-447F-9358-83DC09D86A02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65F56-BC25-4BB1-BA8A-333B658C05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-Mfg\Desktop\KakaoTalk_Video_20171208_1120_37_730.avi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KakaoTalk_20171025_1727307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" y="0"/>
            <a:ext cx="908127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5316" y="4143380"/>
            <a:ext cx="4814138" cy="789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A93C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성균오토메이션</a:t>
            </a:r>
            <a:endParaRPr lang="en-US" altLang="ko-KR" b="1" dirty="0" smtClean="0">
              <a:solidFill>
                <a:srgbClr val="A93C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딥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러닝 기반 영상처리로 작업자와 협업 작업을 하는 로봇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670246" y="692696"/>
            <a:ext cx="7786742" cy="1588"/>
          </a:xfrm>
          <a:prstGeom prst="line">
            <a:avLst/>
          </a:prstGeom>
          <a:ln w="25400" cap="sq" cmpd="thickThin">
            <a:solidFill>
              <a:schemeClr val="tx2">
                <a:lumMod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1472" y="967256"/>
            <a:ext cx="6438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Keywords: </a:t>
            </a:r>
            <a:r>
              <a:rPr lang="ko-KR" altLang="en-US" sz="1600" b="1" dirty="0"/>
              <a:t>다품종 소량생산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생산성 향상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제조업 회귀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고령화 사회</a:t>
            </a:r>
          </a:p>
        </p:txBody>
      </p:sp>
      <p:pic>
        <p:nvPicPr>
          <p:cNvPr id="12290" name="Picture 2" descr="관련 이미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1734438"/>
            <a:ext cx="1648142" cy="2097375"/>
          </a:xfrm>
          <a:prstGeom prst="rect">
            <a:avLst/>
          </a:prstGeom>
          <a:noFill/>
        </p:spPr>
      </p:pic>
      <p:pic>
        <p:nvPicPr>
          <p:cNvPr id="12292" name="Picture 4" descr="관련 이미지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2" y="1734438"/>
            <a:ext cx="2071702" cy="2071702"/>
          </a:xfrm>
          <a:prstGeom prst="rect">
            <a:avLst/>
          </a:prstGeom>
          <a:noFill/>
        </p:spPr>
      </p:pic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xmlns="" val="1245891444"/>
              </p:ext>
            </p:extLst>
          </p:nvPr>
        </p:nvGraphicFramePr>
        <p:xfrm>
          <a:off x="500034" y="3877578"/>
          <a:ext cx="8286808" cy="2071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7504" y="17752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협업로봇의 정의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670246" y="692696"/>
            <a:ext cx="7786742" cy="1588"/>
          </a:xfrm>
          <a:prstGeom prst="line">
            <a:avLst/>
          </a:prstGeom>
          <a:ln w="25400" cap="sq" cmpd="thickThin">
            <a:solidFill>
              <a:schemeClr val="tx2">
                <a:lumMod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7504" y="17752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스타트업</a:t>
            </a:r>
            <a:r>
              <a:rPr lang="ko-KR" altLang="en-US" b="1" dirty="0" smtClean="0"/>
              <a:t> 성장의 어려움</a:t>
            </a:r>
            <a:endParaRPr lang="ko-KR" altLang="en-US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1604" y="1107644"/>
            <a:ext cx="639047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4348" y="5653319"/>
            <a:ext cx="491673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적합한 업체를 찾지 못함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외주 업체에서 </a:t>
            </a:r>
            <a:r>
              <a:rPr lang="ko-KR" altLang="en-US" sz="1400" dirty="0" err="1" smtClean="0">
                <a:latin typeface="+mn-ea"/>
              </a:rPr>
              <a:t>스타트업에</a:t>
            </a:r>
            <a:r>
              <a:rPr lang="ko-KR" altLang="en-US" sz="1400" dirty="0" smtClean="0">
                <a:latin typeface="+mn-ea"/>
              </a:rPr>
              <a:t> 대해 등한시 하는 경향이 있음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공장을 설립하는 비용의 부담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431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642910" y="1355710"/>
            <a:ext cx="7786742" cy="1588"/>
          </a:xfrm>
          <a:prstGeom prst="line">
            <a:avLst/>
          </a:prstGeom>
          <a:ln w="25400" cap="sq" cmpd="thickThin">
            <a:solidFill>
              <a:schemeClr val="tx2">
                <a:lumMod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고령화 그래프에 대한 이미지 검색결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48" y="2276872"/>
            <a:ext cx="4726534" cy="230908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85720" y="4952068"/>
            <a:ext cx="8501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많은 국가에서 </a:t>
            </a:r>
            <a:r>
              <a:rPr lang="ko-KR" altLang="en-US" sz="1200" b="1" dirty="0"/>
              <a:t>고령화 사회</a:t>
            </a:r>
            <a:r>
              <a:rPr lang="ko-KR" altLang="en-US" sz="1200" dirty="0"/>
              <a:t>로 인해 자연스레 </a:t>
            </a:r>
            <a:r>
              <a:rPr lang="ko-KR" altLang="en-US" sz="1200" b="1" dirty="0"/>
              <a:t>노동 인력</a:t>
            </a:r>
            <a:r>
              <a:rPr lang="ko-KR" altLang="en-US" sz="1200" dirty="0"/>
              <a:t>은 줄어든다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같은 추세는 경제 성장에 장애가 되고 있는데 </a:t>
            </a:r>
            <a:r>
              <a:rPr lang="ko-KR" altLang="en-US" sz="1200" b="1" dirty="0"/>
              <a:t>로봇</a:t>
            </a:r>
            <a:r>
              <a:rPr lang="ko-KR" altLang="en-US" sz="1200" dirty="0"/>
              <a:t>이 많은 국가에서 해결책으로 제시되고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작업장에서 로봇이 인간의 일자리를 뺏을 것이라는 대부분의 우려와는 달리</a:t>
            </a:r>
            <a:r>
              <a:rPr lang="en-US" altLang="ko-KR" sz="1200" dirty="0"/>
              <a:t>, </a:t>
            </a:r>
            <a:r>
              <a:rPr lang="ko-KR" altLang="en-US" sz="1200" dirty="0"/>
              <a:t>로봇이 도입된다면 노동 인력이 부족한 공백을 로봇이 메우고 인간은 고부가가치 업무에 투입될 것이다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다품종 소량생산</a:t>
            </a:r>
            <a:r>
              <a:rPr lang="ko-KR" altLang="en-US" sz="1200" dirty="0"/>
              <a:t>을 하는 작은 제조기업은 부족한 노동 인력을 완전 자동화된 로봇으로 대체하는 것이 아닌 인간과 함께 작업하는 </a:t>
            </a:r>
            <a:r>
              <a:rPr lang="ko-KR" altLang="en-US" sz="1200" b="1" dirty="0"/>
              <a:t>협업로봇</a:t>
            </a:r>
            <a:r>
              <a:rPr lang="ko-KR" altLang="en-US" sz="1200" dirty="0"/>
              <a:t>을 투입할 것이다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472" y="1447372"/>
            <a:ext cx="4437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고령화 </a:t>
            </a:r>
            <a:r>
              <a:rPr lang="ko-KR" altLang="en-US" sz="1600" b="1" dirty="0"/>
              <a:t>사회가 될 수록 노동 인력은 줄어든다</a:t>
            </a:r>
            <a:r>
              <a:rPr lang="en-US" altLang="ko-KR" sz="1600" b="1" dirty="0"/>
              <a:t>. </a:t>
            </a:r>
            <a:endParaRPr lang="ko-KR" altLang="en-US" sz="1600" b="1" dirty="0"/>
          </a:p>
        </p:txBody>
      </p:sp>
      <p:pic>
        <p:nvPicPr>
          <p:cNvPr id="10" name="Picture 4" descr="인간과 협업 가능한 코봇 시장 추이 그래프">
            <a:extLst>
              <a:ext uri="{FF2B5EF4-FFF2-40B4-BE49-F238E27FC236}">
                <a16:creationId xmlns="" xmlns:a16="http://schemas.microsoft.com/office/drawing/2014/main" id="{E2B3CF4D-0E09-4468-AA0D-5B01D3C2B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0032" y="2035959"/>
            <a:ext cx="3411069" cy="271464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07504" y="17752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협업로봇의 기능과 전망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445"/>
          <a:stretch/>
        </p:blipFill>
        <p:spPr bwMode="auto">
          <a:xfrm>
            <a:off x="0" y="440873"/>
            <a:ext cx="9141970" cy="593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설명선 1(강조선) 9"/>
          <p:cNvSpPr/>
          <p:nvPr/>
        </p:nvSpPr>
        <p:spPr>
          <a:xfrm>
            <a:off x="1041998" y="3527094"/>
            <a:ext cx="792088" cy="360039"/>
          </a:xfrm>
          <a:prstGeom prst="accentCallout1">
            <a:avLst>
              <a:gd name="adj1" fmla="val 32553"/>
              <a:gd name="adj2" fmla="val -446"/>
              <a:gd name="adj3" fmla="val 325895"/>
              <a:gd name="adj4" fmla="val 15781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부품</a:t>
            </a:r>
            <a:endParaRPr lang="ko-KR" altLang="en-US" sz="13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설명선 1(강조선) 10"/>
          <p:cNvSpPr/>
          <p:nvPr/>
        </p:nvSpPr>
        <p:spPr>
          <a:xfrm>
            <a:off x="0" y="5186778"/>
            <a:ext cx="992492" cy="399206"/>
          </a:xfrm>
          <a:prstGeom prst="accentCallout1">
            <a:avLst>
              <a:gd name="adj1" fmla="val 36795"/>
              <a:gd name="adj2" fmla="val 99698"/>
              <a:gd name="adj3" fmla="val 163143"/>
              <a:gd name="adj4" fmla="val 146087"/>
            </a:avLst>
          </a:prstGeom>
          <a:solidFill>
            <a:srgbClr val="680000"/>
          </a:solidFill>
          <a:ln>
            <a:solidFill>
              <a:schemeClr val="accent2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RFID </a:t>
            </a:r>
            <a:r>
              <a:rPr lang="ko-KR" altLang="en-US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카드</a:t>
            </a:r>
          </a:p>
        </p:txBody>
      </p:sp>
      <p:sp>
        <p:nvSpPr>
          <p:cNvPr id="12" name="설명선 1(강조선) 11"/>
          <p:cNvSpPr/>
          <p:nvPr/>
        </p:nvSpPr>
        <p:spPr>
          <a:xfrm>
            <a:off x="2324666" y="3413017"/>
            <a:ext cx="1008112" cy="402535"/>
          </a:xfrm>
          <a:prstGeom prst="accentCallout1">
            <a:avLst>
              <a:gd name="adj1" fmla="val 98953"/>
              <a:gd name="adj2" fmla="val 101422"/>
              <a:gd name="adj3" fmla="val 286428"/>
              <a:gd name="adj4" fmla="val 105893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지그</a:t>
            </a:r>
            <a:r>
              <a:rPr lang="en-US" altLang="ko-KR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부품</a:t>
            </a:r>
          </a:p>
        </p:txBody>
      </p:sp>
      <p:sp>
        <p:nvSpPr>
          <p:cNvPr id="13" name="설명선 1(강조선) 12"/>
          <p:cNvSpPr/>
          <p:nvPr/>
        </p:nvSpPr>
        <p:spPr>
          <a:xfrm>
            <a:off x="4395101" y="2829204"/>
            <a:ext cx="1027990" cy="504055"/>
          </a:xfrm>
          <a:prstGeom prst="accentCallout1">
            <a:avLst>
              <a:gd name="adj1" fmla="val 52089"/>
              <a:gd name="adj2" fmla="val -446"/>
              <a:gd name="adj3" fmla="val 184532"/>
              <a:gd name="adj4" fmla="val -12650"/>
            </a:avLst>
          </a:prstGeom>
          <a:solidFill>
            <a:srgbClr val="8A0000"/>
          </a:solidFill>
          <a:ln>
            <a:solidFill>
              <a:schemeClr val="accent2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지그</a:t>
            </a:r>
            <a:r>
              <a:rPr lang="ko-KR" altLang="en-US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운반 로봇</a:t>
            </a:r>
          </a:p>
        </p:txBody>
      </p:sp>
      <p:sp>
        <p:nvSpPr>
          <p:cNvPr id="14" name="설명선 1(강조선) 13"/>
          <p:cNvSpPr/>
          <p:nvPr/>
        </p:nvSpPr>
        <p:spPr>
          <a:xfrm>
            <a:off x="7548979" y="4659488"/>
            <a:ext cx="1027990" cy="504055"/>
          </a:xfrm>
          <a:prstGeom prst="accentCallout1">
            <a:avLst>
              <a:gd name="adj1" fmla="val 32553"/>
              <a:gd name="adj2" fmla="val -446"/>
              <a:gd name="adj3" fmla="val -50693"/>
              <a:gd name="adj4" fmla="val -45776"/>
            </a:avLst>
          </a:prstGeom>
          <a:solidFill>
            <a:srgbClr val="8A0000"/>
          </a:solidFill>
          <a:ln>
            <a:solidFill>
              <a:schemeClr val="accent2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부품 조립 로봇</a:t>
            </a:r>
          </a:p>
        </p:txBody>
      </p:sp>
      <p:sp>
        <p:nvSpPr>
          <p:cNvPr id="17" name="설명선 1(강조선) 16"/>
          <p:cNvSpPr/>
          <p:nvPr/>
        </p:nvSpPr>
        <p:spPr>
          <a:xfrm>
            <a:off x="7351839" y="1951006"/>
            <a:ext cx="1225129" cy="504055"/>
          </a:xfrm>
          <a:prstGeom prst="accentCallout1">
            <a:avLst>
              <a:gd name="adj1" fmla="val 32553"/>
              <a:gd name="adj2" fmla="val -446"/>
              <a:gd name="adj3" fmla="val 164353"/>
              <a:gd name="adj4" fmla="val -60566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작업관리 및 로봇조작</a:t>
            </a:r>
          </a:p>
        </p:txBody>
      </p:sp>
      <p:sp>
        <p:nvSpPr>
          <p:cNvPr id="19" name="설명선 1(강조선) 18"/>
          <p:cNvSpPr/>
          <p:nvPr/>
        </p:nvSpPr>
        <p:spPr>
          <a:xfrm>
            <a:off x="8097050" y="3139426"/>
            <a:ext cx="1044920" cy="387667"/>
          </a:xfrm>
          <a:prstGeom prst="accentCallout1">
            <a:avLst>
              <a:gd name="adj1" fmla="val 32553"/>
              <a:gd name="adj2" fmla="val -446"/>
              <a:gd name="adj3" fmla="val 260798"/>
              <a:gd name="adj4" fmla="val -17021"/>
            </a:avLst>
          </a:prstGeom>
          <a:solidFill>
            <a:srgbClr val="680000"/>
          </a:solidFill>
          <a:ln>
            <a:solidFill>
              <a:schemeClr val="accent2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RFID </a:t>
            </a:r>
            <a:r>
              <a:rPr lang="ko-KR" altLang="en-US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49976C8-C8A1-4D29-A997-CC1A3F246F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9343" b="91349" l="60000" r="84844">
                        <a14:foregroundMark x1="76094" y1="60208" x2="76094" y2="60208"/>
                        <a14:foregroundMark x1="77031" y1="51557" x2="77031" y2="51557"/>
                        <a14:foregroundMark x1="79531" y1="43945" x2="79531" y2="43945"/>
                        <a14:foregroundMark x1="81094" y1="49135" x2="81406" y2="50519"/>
                        <a14:foregroundMark x1="78906" y1="45675" x2="81719" y2="49827"/>
                        <a14:foregroundMark x1="81406" y1="40484" x2="84844" y2="57439"/>
                        <a14:foregroundMark x1="84844" y1="57439" x2="84844" y2="65744"/>
                        <a14:foregroundMark x1="62187" y1="62284" x2="62969" y2="80277"/>
                        <a14:foregroundMark x1="62969" y1="80277" x2="63125" y2="80623"/>
                        <a14:foregroundMark x1="67031" y1="87197" x2="76406" y2="87889"/>
                        <a14:foregroundMark x1="70781" y1="13149" x2="74375" y2="19031"/>
                        <a14:foregroundMark x1="69531" y1="12803" x2="73906" y2="16263"/>
                        <a14:foregroundMark x1="74688" y1="13149" x2="71250" y2="9343"/>
                        <a14:foregroundMark x1="80000" y1="85813" x2="75313" y2="85121"/>
                        <a14:foregroundMark x1="68594" y1="91003" x2="76406" y2="91349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7053" t="5530" r="12913" b="8146"/>
          <a:stretch/>
        </p:blipFill>
        <p:spPr>
          <a:xfrm>
            <a:off x="1566337" y="4079600"/>
            <a:ext cx="2217192" cy="2877637"/>
          </a:xfrm>
          <a:prstGeom prst="rect">
            <a:avLst/>
          </a:prstGeom>
        </p:spPr>
      </p:pic>
      <p:pic>
        <p:nvPicPr>
          <p:cNvPr id="6" name="그림 5" descr="앉아있는이(가) 표시된 사진&#10;&#10;높은 신뢰도로 생성된 설명">
            <a:extLst>
              <a:ext uri="{FF2B5EF4-FFF2-40B4-BE49-F238E27FC236}">
                <a16:creationId xmlns="" xmlns:a16="http://schemas.microsoft.com/office/drawing/2014/main" id="{8788288F-806F-452C-A8CD-B4D6961F89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6480" b="93440" l="9920" r="89920">
                        <a14:foregroundMark x1="20320" y1="12880" x2="46293" y2="6480"/>
                        <a14:foregroundMark x1="66027" y1="77040" x2="62720" y2="86080"/>
                        <a14:foregroundMark x1="62720" y1="86080" x2="49653" y2="92960"/>
                        <a14:foregroundMark x1="49653" y1="92960" x2="43627" y2="93440"/>
                        <a14:foregroundMark x1="43627" y1="93440" x2="38453" y2="88800"/>
                        <a14:foregroundMark x1="38453" y1="88800" x2="38133" y2="8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89" y="308940"/>
            <a:ext cx="1110292" cy="7401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7C6B692-CD58-40AE-855E-350D75D4E007}"/>
              </a:ext>
            </a:extLst>
          </p:cNvPr>
          <p:cNvSpPr/>
          <p:nvPr/>
        </p:nvSpPr>
        <p:spPr>
          <a:xfrm>
            <a:off x="3231939" y="97662"/>
            <a:ext cx="2003342" cy="344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설명선 1(강조선) 7"/>
          <p:cNvSpPr/>
          <p:nvPr/>
        </p:nvSpPr>
        <p:spPr>
          <a:xfrm>
            <a:off x="-5235" y="315098"/>
            <a:ext cx="1538041" cy="1716361"/>
          </a:xfrm>
          <a:prstGeom prst="accentCallout1">
            <a:avLst>
              <a:gd name="adj1" fmla="val 52124"/>
              <a:gd name="adj2" fmla="val 101009"/>
              <a:gd name="adj3" fmla="val 79968"/>
              <a:gd name="adj4" fmla="val 134948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작업의 </a:t>
            </a:r>
            <a:endParaRPr lang="en-US" altLang="ko-KR" sz="13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실시간 연동</a:t>
            </a:r>
            <a:endParaRPr lang="en-US" altLang="ko-KR" sz="13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3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3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3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3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3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ko-KR" altLang="en-US" sz="13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3C181C5-B767-41D6-80C2-F37C475EB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35" y="810445"/>
            <a:ext cx="1536185" cy="1213209"/>
          </a:xfrm>
          <a:prstGeom prst="rect">
            <a:avLst/>
          </a:prstGeom>
          <a:solidFill>
            <a:srgbClr val="820000"/>
          </a:solidFill>
        </p:spPr>
      </p:pic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B228F073-F716-4CAF-86EF-6F5AB15ACB42}"/>
              </a:ext>
            </a:extLst>
          </p:cNvPr>
          <p:cNvSpPr/>
          <p:nvPr/>
        </p:nvSpPr>
        <p:spPr>
          <a:xfrm>
            <a:off x="1405467" y="5793007"/>
            <a:ext cx="125483" cy="125483"/>
          </a:xfrm>
          <a:prstGeom prst="ellipse">
            <a:avLst/>
          </a:prstGeom>
          <a:solidFill>
            <a:srgbClr val="68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26008458-AF7A-4051-8BD9-869278666F8C}"/>
              </a:ext>
            </a:extLst>
          </p:cNvPr>
          <p:cNvSpPr/>
          <p:nvPr/>
        </p:nvSpPr>
        <p:spPr>
          <a:xfrm>
            <a:off x="6980918" y="4315240"/>
            <a:ext cx="125483" cy="125483"/>
          </a:xfrm>
          <a:prstGeom prst="ellipse">
            <a:avLst/>
          </a:prstGeom>
          <a:solidFill>
            <a:srgbClr val="8A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03EC87F5-5435-49EB-9F30-F45AACF6D0BA}"/>
              </a:ext>
            </a:extLst>
          </p:cNvPr>
          <p:cNvSpPr/>
          <p:nvPr/>
        </p:nvSpPr>
        <p:spPr>
          <a:xfrm>
            <a:off x="7838920" y="4083378"/>
            <a:ext cx="125483" cy="125483"/>
          </a:xfrm>
          <a:prstGeom prst="ellipse">
            <a:avLst/>
          </a:prstGeom>
          <a:solidFill>
            <a:srgbClr val="68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32F77CAB-2BF5-4DA3-B62E-47081C396102}"/>
              </a:ext>
            </a:extLst>
          </p:cNvPr>
          <p:cNvSpPr/>
          <p:nvPr/>
        </p:nvSpPr>
        <p:spPr>
          <a:xfrm>
            <a:off x="4222580" y="3739406"/>
            <a:ext cx="125483" cy="125483"/>
          </a:xfrm>
          <a:prstGeom prst="ellipse">
            <a:avLst/>
          </a:prstGeom>
          <a:solidFill>
            <a:srgbClr val="8A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9A709870-62A0-4531-B7C8-FB066A2AF4E6}"/>
              </a:ext>
            </a:extLst>
          </p:cNvPr>
          <p:cNvSpPr/>
          <p:nvPr/>
        </p:nvSpPr>
        <p:spPr>
          <a:xfrm>
            <a:off x="3332778" y="4462427"/>
            <a:ext cx="125483" cy="1254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E5D0CF69-741B-4592-B768-7C5E790B164F}"/>
              </a:ext>
            </a:extLst>
          </p:cNvPr>
          <p:cNvSpPr/>
          <p:nvPr/>
        </p:nvSpPr>
        <p:spPr>
          <a:xfrm>
            <a:off x="1097540" y="4656346"/>
            <a:ext cx="125483" cy="1254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C1DB40EE-F869-4E27-990C-D2BC19432A05}"/>
              </a:ext>
            </a:extLst>
          </p:cNvPr>
          <p:cNvSpPr/>
          <p:nvPr/>
        </p:nvSpPr>
        <p:spPr>
          <a:xfrm>
            <a:off x="2044100" y="1636420"/>
            <a:ext cx="125483" cy="1254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B05CD1E2-15DE-4024-B1F4-75BE37979A07}"/>
              </a:ext>
            </a:extLst>
          </p:cNvPr>
          <p:cNvSpPr/>
          <p:nvPr/>
        </p:nvSpPr>
        <p:spPr>
          <a:xfrm>
            <a:off x="6548327" y="2738930"/>
            <a:ext cx="125483" cy="1254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설명선 1(강조선) 16">
            <a:extLst>
              <a:ext uri="{FF2B5EF4-FFF2-40B4-BE49-F238E27FC236}">
                <a16:creationId xmlns="" xmlns:a16="http://schemas.microsoft.com/office/drawing/2014/main" id="{1593DCBA-4E66-4840-B151-A4A40620BF67}"/>
              </a:ext>
            </a:extLst>
          </p:cNvPr>
          <p:cNvSpPr/>
          <p:nvPr/>
        </p:nvSpPr>
        <p:spPr>
          <a:xfrm>
            <a:off x="5376053" y="202708"/>
            <a:ext cx="1172274" cy="504055"/>
          </a:xfrm>
          <a:prstGeom prst="accentCallout1">
            <a:avLst>
              <a:gd name="adj1" fmla="val 32553"/>
              <a:gd name="adj2" fmla="val -446"/>
              <a:gd name="adj3" fmla="val 84321"/>
              <a:gd name="adj4" fmla="val -58267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작업자 모션 카메라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80A92D4E-147C-4FC3-9B96-025E7497FD24}"/>
              </a:ext>
            </a:extLst>
          </p:cNvPr>
          <p:cNvSpPr/>
          <p:nvPr/>
        </p:nvSpPr>
        <p:spPr>
          <a:xfrm>
            <a:off x="4597170" y="571343"/>
            <a:ext cx="125483" cy="1254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설명선 1(강조선) 16">
            <a:extLst>
              <a:ext uri="{FF2B5EF4-FFF2-40B4-BE49-F238E27FC236}">
                <a16:creationId xmlns="" xmlns:a16="http://schemas.microsoft.com/office/drawing/2014/main" id="{D74A4E2C-0A7E-4763-BC21-E3EFFA915252}"/>
              </a:ext>
            </a:extLst>
          </p:cNvPr>
          <p:cNvSpPr/>
          <p:nvPr/>
        </p:nvSpPr>
        <p:spPr>
          <a:xfrm>
            <a:off x="3835156" y="6058739"/>
            <a:ext cx="1400125" cy="424378"/>
          </a:xfrm>
          <a:prstGeom prst="accentCallout1">
            <a:avLst>
              <a:gd name="adj1" fmla="val 32553"/>
              <a:gd name="adj2" fmla="val -446"/>
              <a:gd name="adj3" fmla="val -79346"/>
              <a:gd name="adj4" fmla="val -72662"/>
            </a:avLst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캡처 장비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440C20EE-E194-4DE0-B43E-D3475A804CE3}"/>
              </a:ext>
            </a:extLst>
          </p:cNvPr>
          <p:cNvSpPr/>
          <p:nvPr/>
        </p:nvSpPr>
        <p:spPr>
          <a:xfrm>
            <a:off x="2848398" y="5676525"/>
            <a:ext cx="125483" cy="12548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4780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171208_1120_37_730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785794"/>
            <a:ext cx="9144000" cy="5151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순환화살표 png에 대한 이미지 검색결과"/>
          <p:cNvPicPr>
            <a:picLocks noChangeAspect="1" noChangeArrowheads="1"/>
          </p:cNvPicPr>
          <p:nvPr/>
        </p:nvPicPr>
        <p:blipFill>
          <a:blip r:embed="rId2"/>
          <a:srcRect l="25338" t="14451" r="27027" b="19075"/>
          <a:stretch>
            <a:fillRect/>
          </a:stretch>
        </p:blipFill>
        <p:spPr bwMode="auto">
          <a:xfrm>
            <a:off x="1071538" y="425539"/>
            <a:ext cx="6572296" cy="643246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7504" y="177522"/>
            <a:ext cx="663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Solution1. </a:t>
            </a:r>
            <a:r>
              <a:rPr lang="ko-KR" altLang="en-US" b="1" dirty="0" err="1" smtClean="0"/>
              <a:t>모션캡쳐</a:t>
            </a:r>
            <a:r>
              <a:rPr lang="ko-KR" altLang="en-US" b="1" dirty="0" smtClean="0"/>
              <a:t> 장비를 이용한 작업자와 로봇의 협업작업</a:t>
            </a:r>
            <a:endParaRPr lang="ko-KR" altLang="en-US" b="1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249976C8-C8A1-4D29-A997-CC1A3F246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9343" b="91349" l="60000" r="84844">
                        <a14:foregroundMark x1="76094" y1="60208" x2="76094" y2="60208"/>
                        <a14:foregroundMark x1="77031" y1="51557" x2="77031" y2="51557"/>
                        <a14:foregroundMark x1="79531" y1="43945" x2="79531" y2="43945"/>
                        <a14:foregroundMark x1="81094" y1="49135" x2="81406" y2="50519"/>
                        <a14:foregroundMark x1="78906" y1="45675" x2="81719" y2="49827"/>
                        <a14:foregroundMark x1="81406" y1="40484" x2="84844" y2="57439"/>
                        <a14:foregroundMark x1="84844" y1="57439" x2="84844" y2="65744"/>
                        <a14:foregroundMark x1="62187" y1="62284" x2="62969" y2="80277"/>
                        <a14:foregroundMark x1="62969" y1="80277" x2="63125" y2="80623"/>
                        <a14:foregroundMark x1="67031" y1="87197" x2="76406" y2="87889"/>
                        <a14:foregroundMark x1="70781" y1="13149" x2="74375" y2="19031"/>
                        <a14:foregroundMark x1="69531" y1="12803" x2="73906" y2="16263"/>
                        <a14:foregroundMark x1="74688" y1="13149" x2="71250" y2="9343"/>
                        <a14:foregroundMark x1="80000" y1="85813" x2="75313" y2="85121"/>
                        <a14:foregroundMark x1="68594" y1="91003" x2="76406" y2="91349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7053" t="5530" r="12913" b="8146"/>
          <a:stretch/>
        </p:blipFill>
        <p:spPr>
          <a:xfrm>
            <a:off x="1500166" y="1142984"/>
            <a:ext cx="1706312" cy="2214578"/>
          </a:xfrm>
          <a:prstGeom prst="rect">
            <a:avLst/>
          </a:prstGeom>
        </p:spPr>
      </p:pic>
      <p:pic>
        <p:nvPicPr>
          <p:cNvPr id="4098" name="Picture 2" descr="RULA에 대한 이미지 검색결과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4046293"/>
            <a:ext cx="3643338" cy="2811707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751063" y="5072074"/>
            <a:ext cx="1392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RULA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4102" name="Picture 6" descr="협업로봇 png에 대한 이미지 검색결과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86380" y="642918"/>
            <a:ext cx="2571768" cy="31324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순환화살표 png에 대한 이미지 검색결과"/>
          <p:cNvPicPr>
            <a:picLocks noChangeAspect="1" noChangeArrowheads="1"/>
          </p:cNvPicPr>
          <p:nvPr/>
        </p:nvPicPr>
        <p:blipFill>
          <a:blip r:embed="rId2"/>
          <a:srcRect l="25338" t="14451" r="27027" b="19075"/>
          <a:stretch>
            <a:fillRect/>
          </a:stretch>
        </p:blipFill>
        <p:spPr bwMode="auto">
          <a:xfrm>
            <a:off x="1071538" y="425539"/>
            <a:ext cx="6572296" cy="643246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7504" y="177522"/>
            <a:ext cx="663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Solution2. </a:t>
            </a:r>
            <a:r>
              <a:rPr lang="ko-KR" altLang="en-US" b="1" dirty="0" smtClean="0"/>
              <a:t>작업자의 개별 작업난이도를 고려한 </a:t>
            </a:r>
            <a:r>
              <a:rPr lang="ko-KR" altLang="en-US" b="1" dirty="0" err="1" smtClean="0"/>
              <a:t>웨어러블</a:t>
            </a:r>
            <a:r>
              <a:rPr lang="ko-KR" altLang="en-US" b="1" dirty="0" smtClean="0"/>
              <a:t> 로봇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249976C8-C8A1-4D29-A997-CC1A3F246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9343" b="91349" l="60000" r="84844">
                        <a14:foregroundMark x1="76094" y1="60208" x2="76094" y2="60208"/>
                        <a14:foregroundMark x1="77031" y1="51557" x2="77031" y2="51557"/>
                        <a14:foregroundMark x1="79531" y1="43945" x2="79531" y2="43945"/>
                        <a14:foregroundMark x1="81094" y1="49135" x2="81406" y2="50519"/>
                        <a14:foregroundMark x1="78906" y1="45675" x2="81719" y2="49827"/>
                        <a14:foregroundMark x1="81406" y1="40484" x2="84844" y2="57439"/>
                        <a14:foregroundMark x1="84844" y1="57439" x2="84844" y2="65744"/>
                        <a14:foregroundMark x1="62187" y1="62284" x2="62969" y2="80277"/>
                        <a14:foregroundMark x1="62969" y1="80277" x2="63125" y2="80623"/>
                        <a14:foregroundMark x1="67031" y1="87197" x2="76406" y2="87889"/>
                        <a14:foregroundMark x1="70781" y1="13149" x2="74375" y2="19031"/>
                        <a14:foregroundMark x1="69531" y1="12803" x2="73906" y2="16263"/>
                        <a14:foregroundMark x1="74688" y1="13149" x2="71250" y2="9343"/>
                        <a14:foregroundMark x1="80000" y1="85813" x2="75313" y2="85121"/>
                        <a14:foregroundMark x1="68594" y1="91003" x2="76406" y2="91349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7053" t="5530" r="12913" b="8146"/>
          <a:stretch/>
        </p:blipFill>
        <p:spPr>
          <a:xfrm>
            <a:off x="1500166" y="1142984"/>
            <a:ext cx="1706312" cy="2214578"/>
          </a:xfrm>
          <a:prstGeom prst="rect">
            <a:avLst/>
          </a:prstGeom>
        </p:spPr>
      </p:pic>
      <p:pic>
        <p:nvPicPr>
          <p:cNvPr id="14" name="Picture 2" descr="RULA에 대한 이미지 검색결과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4046293"/>
            <a:ext cx="3643338" cy="281170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751063" y="5072074"/>
            <a:ext cx="1392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</a:rPr>
              <a:t>RULA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1D5D5007-8992-472E-A52E-D4B7AAC9B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5365" b="97639" l="9071" r="90265">
                        <a14:foregroundMark x1="19469" y1="9013" x2="19469" y2="9013"/>
                        <a14:foregroundMark x1="15265" y1="5365" x2="15265" y2="5365"/>
                        <a14:foregroundMark x1="9513" y1="10300" x2="9513" y2="10300"/>
                        <a14:foregroundMark x1="26106" y1="13090" x2="26106" y2="13090"/>
                        <a14:foregroundMark x1="28540" y1="13519" x2="28540" y2="13519"/>
                        <a14:foregroundMark x1="77434" y1="87554" x2="77434" y2="87554"/>
                        <a14:foregroundMark x1="78540" y1="93991" x2="78540" y2="93991"/>
                        <a14:foregroundMark x1="78540" y1="97854" x2="78540" y2="97854"/>
                        <a14:foregroundMark x1="90265" y1="86695" x2="90265" y2="86695"/>
                        <a14:foregroundMark x1="42257" y1="13519" x2="42257" y2="135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4942" y="857232"/>
            <a:ext cx="2714644" cy="2798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239</Words>
  <Application>Microsoft Office PowerPoint</Application>
  <PresentationFormat>화면 슬라이드 쇼(4:3)</PresentationFormat>
  <Paragraphs>49</Paragraphs>
  <Slides>8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굴림</vt:lpstr>
      <vt:lpstr>Arial</vt:lpstr>
      <vt:lpstr>HY헤드라인M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e-Mfg</dc:creator>
  <cp:lastModifiedBy>e-Mfg</cp:lastModifiedBy>
  <cp:revision>81</cp:revision>
  <dcterms:created xsi:type="dcterms:W3CDTF">2017-09-16T04:18:45Z</dcterms:created>
  <dcterms:modified xsi:type="dcterms:W3CDTF">2017-12-08T02:33:08Z</dcterms:modified>
</cp:coreProperties>
</file>